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4" r:id="rId2"/>
    <p:sldId id="287" r:id="rId3"/>
    <p:sldId id="293" r:id="rId4"/>
    <p:sldId id="304" r:id="rId5"/>
    <p:sldId id="305" r:id="rId6"/>
    <p:sldId id="306" r:id="rId7"/>
    <p:sldId id="307" r:id="rId8"/>
    <p:sldId id="296" r:id="rId9"/>
    <p:sldId id="308" r:id="rId10"/>
    <p:sldId id="309" r:id="rId11"/>
    <p:sldId id="310" r:id="rId12"/>
    <p:sldId id="312" r:id="rId13"/>
    <p:sldId id="291" r:id="rId14"/>
  </p:sldIdLst>
  <p:sldSz cx="9144000" cy="6858000" type="screen4x3"/>
  <p:notesSz cx="7102475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C1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86330" autoAdjust="0"/>
  </p:normalViewPr>
  <p:slideViewPr>
    <p:cSldViewPr>
      <p:cViewPr varScale="1">
        <p:scale>
          <a:sx n="83" d="100"/>
          <a:sy n="83" d="100"/>
        </p:scale>
        <p:origin x="96" y="4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16" y="-84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7B221F05-95D6-498D-BA88-FF003B5FB826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2EF0B18A-7EA0-4ADA-9362-980FC25D05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47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772400" cy="357190"/>
          </a:xfrm>
        </p:spPr>
        <p:txBody>
          <a:bodyPr/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17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FB1216-F83B-4868-805E-72F7E9D253FB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5CD4ED-7A54-4AC3-82E1-A52F69C23B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785794"/>
            <a:ext cx="8229600" cy="285752"/>
          </a:xfrm>
        </p:spPr>
        <p:txBody>
          <a:bodyPr/>
          <a:lstStyle>
            <a:lvl1pPr algn="l">
              <a:defRPr sz="1800" b="1" baseline="0"/>
            </a:lvl1pPr>
          </a:lstStyle>
          <a:p>
            <a:r>
              <a:rPr lang="ko-KR" altLang="en-US" dirty="0"/>
              <a:t>* 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FB1216-F83B-4868-805E-72F7E9D253FB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CD4ED-7A54-4AC3-82E1-A52F69C23B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19FB1216-F83B-4868-805E-72F7E9D253FB}" type="datetimeFigureOut">
              <a:rPr lang="ko-KR" altLang="en-US" smtClean="0"/>
              <a:pPr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C95CD4ED-7A54-4AC3-82E1-A52F69C23B9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31" name="Picture 11" descr="PCL_H(300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43875" y="61913"/>
            <a:ext cx="81121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AutoShape 19"/>
          <p:cNvSpPr>
            <a:spLocks noChangeArrowheads="1"/>
          </p:cNvSpPr>
          <p:nvPr/>
        </p:nvSpPr>
        <p:spPr bwMode="auto">
          <a:xfrm>
            <a:off x="95250" y="484188"/>
            <a:ext cx="8961438" cy="5873750"/>
          </a:xfrm>
          <a:prstGeom prst="roundRect">
            <a:avLst>
              <a:gd name="adj" fmla="val 1079"/>
            </a:avLst>
          </a:prstGeom>
          <a:noFill/>
          <a:ln w="1905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>
              <a:latin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Parallel Computing Lab.</a:t>
            </a:r>
          </a:p>
          <a:p>
            <a:r>
              <a:rPr lang="en-US" altLang="ko-KR" dirty="0"/>
              <a:t>Mechanical Engineering</a:t>
            </a:r>
          </a:p>
          <a:p>
            <a:r>
              <a:rPr lang="en-US" altLang="ko-KR" dirty="0" err="1"/>
              <a:t>Hanyang</a:t>
            </a:r>
            <a:r>
              <a:rPr lang="en-US" altLang="ko-KR" dirty="0"/>
              <a:t> University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Computational Fluid Dynamics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49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- The Lax 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- The Lax-</a:t>
            </a:r>
            <a:r>
              <a:rPr lang="en-US" altLang="ko-KR" dirty="0" err="1"/>
              <a:t>Wendroff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ko-KR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altLang="ko-KR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altLang="ko-K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ko-K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8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Nonlinear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1645"/>
            <a:ext cx="4114800" cy="4140169"/>
          </a:xfrm>
          <a:prstGeom prst="rect">
            <a:avLst/>
          </a:prstGeom>
        </p:spPr>
      </p:pic>
      <p:pic>
        <p:nvPicPr>
          <p:cNvPr id="5" name="내용 개체 틀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652090"/>
            <a:ext cx="4114800" cy="414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223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H/W #5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CFL condition</a:t>
                </a:r>
                <a:r>
                  <a:rPr lang="ko-KR" altLang="en-US" dirty="0"/>
                  <a:t>에 따른 수치해석 결과의 신뢰성에 대해 고찰해볼 것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위의 두 식으로 앞에서 소개된 여섯 가지 차분 식을 직접 유도해볼 것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주어진 코드의 구성을 이해한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함수의 기능을 고찰해볼 것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23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248735"/>
              </p:ext>
            </p:extLst>
          </p:nvPr>
        </p:nvGraphicFramePr>
        <p:xfrm>
          <a:off x="457200" y="1357313"/>
          <a:ext cx="822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4560">
                  <a:extLst>
                    <a:ext uri="{9D8B030D-6E8A-4147-A177-3AD203B41FA5}">
                      <a16:colId xmlns:a16="http://schemas.microsoft.com/office/drawing/2014/main" val="1091824277"/>
                    </a:ext>
                  </a:extLst>
                </a:gridCol>
                <a:gridCol w="6275040">
                  <a:extLst>
                    <a:ext uri="{9D8B030D-6E8A-4147-A177-3AD203B41FA5}">
                      <a16:colId xmlns:a16="http://schemas.microsoft.com/office/drawing/2014/main" val="1352555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82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Introduction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63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편미분방정식의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84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편미분방정식 </a:t>
                      </a:r>
                      <a:r>
                        <a:rPr lang="ko-KR" altLang="en-US" dirty="0" err="1"/>
                        <a:t>차분화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401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Parabolic </a:t>
                      </a:r>
                      <a:r>
                        <a:rPr lang="ko-KR" altLang="en-US" dirty="0"/>
                        <a:t>형식의 </a:t>
                      </a:r>
                      <a:r>
                        <a:rPr lang="ko-KR" altLang="en-US" dirty="0" err="1"/>
                        <a:t>편미분</a:t>
                      </a:r>
                      <a:r>
                        <a:rPr lang="ko-KR" altLang="en-US" dirty="0"/>
                        <a:t> 방정식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확산 방정식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18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Elliptic </a:t>
                      </a:r>
                      <a:r>
                        <a:rPr lang="ko-KR" altLang="en-US" dirty="0"/>
                        <a:t>형식의 </a:t>
                      </a:r>
                      <a:r>
                        <a:rPr lang="ko-KR" altLang="en-US" dirty="0" err="1"/>
                        <a:t>편미분</a:t>
                      </a:r>
                      <a:r>
                        <a:rPr lang="ko-KR" altLang="en-US" dirty="0"/>
                        <a:t> 방정식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 err="1"/>
                        <a:t>라플라스</a:t>
                      </a:r>
                      <a:r>
                        <a:rPr lang="ko-KR" altLang="en-US" dirty="0"/>
                        <a:t> 방정식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46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Hyperbolic </a:t>
                      </a:r>
                      <a:r>
                        <a:rPr lang="ko-KR" altLang="en-US" dirty="0"/>
                        <a:t>형식의 </a:t>
                      </a:r>
                      <a:r>
                        <a:rPr lang="ko-KR" altLang="en-US" dirty="0" err="1"/>
                        <a:t>편미분</a:t>
                      </a:r>
                      <a:r>
                        <a:rPr lang="ko-KR" altLang="en-US" dirty="0"/>
                        <a:t> 방정식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파동 방정식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00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CFD</a:t>
                      </a:r>
                      <a:r>
                        <a:rPr lang="ko-KR" altLang="en-US" dirty="0"/>
                        <a:t>프로그램의 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10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19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</a:t>
            </a:r>
            <a:r>
              <a:rPr lang="ko-KR" altLang="en-US" dirty="0"/>
              <a:t>형식의 </a:t>
            </a:r>
            <a:r>
              <a:rPr lang="ko-KR" altLang="en-US" dirty="0" err="1"/>
              <a:t>편미분</a:t>
            </a:r>
            <a:r>
              <a:rPr lang="ko-KR" altLang="en-US" dirty="0"/>
              <a:t> 방정식 </a:t>
            </a:r>
            <a:r>
              <a:rPr lang="en-US" altLang="ko-KR" dirty="0"/>
              <a:t>– </a:t>
            </a:r>
            <a:r>
              <a:rPr lang="ko-KR" altLang="en-US" dirty="0"/>
              <a:t>파동 방정식</a:t>
            </a:r>
            <a:r>
              <a:rPr lang="en-US" altLang="ko-KR" dirty="0"/>
              <a:t>, 1</a:t>
            </a:r>
            <a:r>
              <a:rPr lang="ko-KR" altLang="en-US" dirty="0"/>
              <a:t>차 선형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=250[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Initial Condition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=0.0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≤50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=100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f>
                                        <m:f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−50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≤110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=0.0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≤400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Boundary Condition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CFL Condition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ko-K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Compute Condition</a:t>
                </a:r>
              </a:p>
              <a:p>
                <a:pPr lvl="1"/>
                <a:r>
                  <a:rPr lang="en-US" altLang="ko-KR" dirty="0"/>
                  <a:t>(1)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=5.0, 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   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(2)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=5.0, 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    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(3)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=5.0, 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=0.005  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" b="-16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87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Explicit 1</a:t>
            </a:r>
            <a:r>
              <a:rPr lang="en-US" altLang="ko-KR" baseline="30000" dirty="0"/>
              <a:t>st</a:t>
            </a:r>
            <a:r>
              <a:rPr lang="en-US" altLang="ko-KR" dirty="0"/>
              <a:t> Upwind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8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The Lax 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l-GR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l-G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6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The Lax </a:t>
            </a:r>
            <a:r>
              <a:rPr lang="en-US" altLang="ko-KR" dirty="0" err="1"/>
              <a:t>Wendroff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Linear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1654"/>
            <a:ext cx="4114800" cy="4140168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53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</a:t>
            </a:r>
            <a:r>
              <a:rPr lang="ko-KR" altLang="en-US" dirty="0"/>
              <a:t>형식의 </a:t>
            </a:r>
            <a:r>
              <a:rPr lang="ko-KR" altLang="en-US" dirty="0" err="1"/>
              <a:t>편미분</a:t>
            </a:r>
            <a:r>
              <a:rPr lang="ko-KR" altLang="en-US" dirty="0"/>
              <a:t> 방정식 </a:t>
            </a:r>
            <a:r>
              <a:rPr lang="en-US" altLang="ko-KR" dirty="0"/>
              <a:t>– </a:t>
            </a:r>
            <a:r>
              <a:rPr lang="ko-KR" altLang="en-US" dirty="0"/>
              <a:t>파동 방정식</a:t>
            </a:r>
            <a:r>
              <a:rPr lang="en-US" altLang="ko-KR" dirty="0"/>
              <a:t>, 1</a:t>
            </a:r>
            <a:r>
              <a:rPr lang="ko-KR" altLang="en-US"/>
              <a:t>차 비선형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Initial Condition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=1.0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≤2.0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=0.0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2.0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≤4.0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CFL Condition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altLang="ko-KR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Compute Condition</a:t>
                </a:r>
              </a:p>
              <a:p>
                <a:pPr lvl="1"/>
                <a:r>
                  <a:rPr lang="en-US" altLang="ko-KR" dirty="0"/>
                  <a:t>(1)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=0.1, 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    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(2)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=0.1, 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    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30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Hyperbolic PDE – Explicit 1</a:t>
            </a:r>
            <a:r>
              <a:rPr lang="en-US" altLang="ko-KR" baseline="30000" dirty="0"/>
              <a:t>st</a:t>
            </a:r>
            <a:r>
              <a:rPr lang="en-US" altLang="ko-KR" dirty="0"/>
              <a:t> Upwind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Red: CFL=1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Black: CFL=0.25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298"/>
                <a:ext cx="4114800" cy="4768865"/>
              </a:xfrm>
              <a:blipFill>
                <a:blip r:embed="rId2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1645"/>
            <a:ext cx="4114800" cy="41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17529"/>
      </p:ext>
    </p:extLst>
  </p:cSld>
  <p:clrMapOvr>
    <a:masterClrMapping/>
  </p:clrMapOvr>
</p:sld>
</file>

<file path=ppt/theme/theme1.xml><?xml version="1.0" encoding="utf-8"?>
<a:theme xmlns:a="http://schemas.openxmlformats.org/drawingml/2006/main" name="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308562</TotalTime>
  <Words>897</Words>
  <Application>Microsoft Office PowerPoint</Application>
  <PresentationFormat>화면 슬라이드 쇼(4:3)</PresentationFormat>
  <Paragraphs>97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Cambria Math</vt:lpstr>
      <vt:lpstr>ppt</vt:lpstr>
      <vt:lpstr>Computational Fluid Dynamics</vt:lpstr>
      <vt:lpstr>PowerPoint 프레젠테이션</vt:lpstr>
      <vt:lpstr>Hyperbolic 형식의 편미분 방정식 – 파동 방정식, 1차 선형</vt:lpstr>
      <vt:lpstr>Hyperbolic PDE – Explicit 1st Upwind</vt:lpstr>
      <vt:lpstr>Hyperbolic PDE – The Lax method</vt:lpstr>
      <vt:lpstr>Hyperbolic PDE – The Lax Wendroff</vt:lpstr>
      <vt:lpstr>Hyperbolic PDE – Linear</vt:lpstr>
      <vt:lpstr>Hyperbolic 형식의 편미분 방정식 – 파동 방정식, 1차 비선형</vt:lpstr>
      <vt:lpstr>Hyperbolic PDE – Explicit 1st Upwind</vt:lpstr>
      <vt:lpstr>Hyperbolic PDE - The Lax method</vt:lpstr>
      <vt:lpstr>Hyperbolic PDE - The Lax-Wendroff</vt:lpstr>
      <vt:lpstr>Hyperbolic PDE – Nonlinear</vt:lpstr>
      <vt:lpstr>H/W #5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Stability Analysis</dc:title>
  <dc:creator>KJS</dc:creator>
  <cp:lastModifiedBy>JinYeong Wang</cp:lastModifiedBy>
  <cp:revision>3018</cp:revision>
  <cp:lastPrinted>2014-02-10T04:24:11Z</cp:lastPrinted>
  <dcterms:created xsi:type="dcterms:W3CDTF">2011-10-12T11:26:38Z</dcterms:created>
  <dcterms:modified xsi:type="dcterms:W3CDTF">2017-04-11T09:24:14Z</dcterms:modified>
</cp:coreProperties>
</file>